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68" r:id="rId3"/>
    <p:sldId id="275" r:id="rId4"/>
    <p:sldId id="267" r:id="rId5"/>
    <p:sldId id="257" r:id="rId6"/>
    <p:sldId id="272" r:id="rId7"/>
    <p:sldId id="265" r:id="rId8"/>
    <p:sldId id="266" r:id="rId9"/>
    <p:sldId id="273" r:id="rId10"/>
    <p:sldId id="274" r:id="rId11"/>
    <p:sldId id="258" r:id="rId12"/>
    <p:sldId id="276" r:id="rId13"/>
    <p:sldId id="259" r:id="rId14"/>
    <p:sldId id="269" r:id="rId15"/>
    <p:sldId id="270" r:id="rId16"/>
    <p:sldId id="261" r:id="rId17"/>
    <p:sldId id="263" r:id="rId18"/>
    <p:sldId id="278" r:id="rId19"/>
    <p:sldId id="264" r:id="rId20"/>
    <p:sldId id="271"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85" d="100"/>
          <a:sy n="85" d="100"/>
        </p:scale>
        <p:origin x="-1016"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AU"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AU"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92A9673B-7D5A-0442-A8A0-684982478E43}" type="datetimeFigureOut">
              <a:rPr lang="en-US" smtClean="0"/>
              <a:pPr/>
              <a:t>8/10/14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60C43FE7-1634-C045-B0C7-AE0C25445D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92A9673B-7D5A-0442-A8A0-684982478E43}" type="datetimeFigureOut">
              <a:rPr lang="en-US" smtClean="0"/>
              <a:pPr/>
              <a:t>8/10/14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C43FE7-1634-C045-B0C7-AE0C25445D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92A9673B-7D5A-0442-A8A0-684982478E43}" type="datetimeFigureOut">
              <a:rPr lang="en-US" smtClean="0"/>
              <a:pPr/>
              <a:t>8/10/14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C43FE7-1634-C045-B0C7-AE0C25445D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92A9673B-7D5A-0442-A8A0-684982478E43}" type="datetimeFigureOut">
              <a:rPr lang="en-US" smtClean="0"/>
              <a:pPr/>
              <a:t>8/10/14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C43FE7-1634-C045-B0C7-AE0C25445D9D}" type="slidenum">
              <a:rPr lang="en-US" smtClean="0"/>
              <a:pPr/>
              <a:t>‹#›</a:t>
            </a:fld>
            <a:endParaRPr lang="en-US"/>
          </a:p>
        </p:txBody>
      </p:sp>
      <p:sp>
        <p:nvSpPr>
          <p:cNvPr id="7" name="Title 6"/>
          <p:cNvSpPr>
            <a:spLocks noGrp="1"/>
          </p:cNvSpPr>
          <p:nvPr>
            <p:ph type="title"/>
          </p:nvPr>
        </p:nvSpPr>
        <p:spPr/>
        <p:txBody>
          <a:bodyPr rtlCol="0"/>
          <a:lstStyle/>
          <a:p>
            <a:r>
              <a:rPr kumimoji="0" lang="en-AU"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AU"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AU" smtClean="0"/>
              <a:t>Click to edit Master text styles</a:t>
            </a:r>
          </a:p>
        </p:txBody>
      </p:sp>
      <p:sp>
        <p:nvSpPr>
          <p:cNvPr id="4" name="Date Placeholder 3"/>
          <p:cNvSpPr>
            <a:spLocks noGrp="1"/>
          </p:cNvSpPr>
          <p:nvPr>
            <p:ph type="dt" sz="half" idx="10"/>
          </p:nvPr>
        </p:nvSpPr>
        <p:spPr/>
        <p:txBody>
          <a:bodyPr/>
          <a:lstStyle/>
          <a:p>
            <a:fld id="{92A9673B-7D5A-0442-A8A0-684982478E43}" type="datetimeFigureOut">
              <a:rPr lang="en-US" smtClean="0"/>
              <a:pPr/>
              <a:t>8/10/14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C43FE7-1634-C045-B0C7-AE0C25445D9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5" name="Date Placeholder 4"/>
          <p:cNvSpPr>
            <a:spLocks noGrp="1"/>
          </p:cNvSpPr>
          <p:nvPr>
            <p:ph type="dt" sz="half" idx="10"/>
          </p:nvPr>
        </p:nvSpPr>
        <p:spPr/>
        <p:txBody>
          <a:bodyPr/>
          <a:lstStyle/>
          <a:p>
            <a:fld id="{92A9673B-7D5A-0442-A8A0-684982478E43}" type="datetimeFigureOut">
              <a:rPr lang="en-US" smtClean="0"/>
              <a:pPr/>
              <a:t>8/10/14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C43FE7-1634-C045-B0C7-AE0C25445D9D}" type="slidenum">
              <a:rPr lang="en-US" smtClean="0"/>
              <a:pPr/>
              <a:t>‹#›</a:t>
            </a:fld>
            <a:endParaRPr lang="en-US"/>
          </a:p>
        </p:txBody>
      </p:sp>
      <p:sp>
        <p:nvSpPr>
          <p:cNvPr id="8" name="Title 7"/>
          <p:cNvSpPr>
            <a:spLocks noGrp="1"/>
          </p:cNvSpPr>
          <p:nvPr>
            <p:ph type="title"/>
          </p:nvPr>
        </p:nvSpPr>
        <p:spPr/>
        <p:txBody>
          <a:bodyPr rtlCol="0"/>
          <a:lstStyle/>
          <a:p>
            <a:r>
              <a:rPr kumimoji="0" lang="en-AU"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AU"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AU"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AU"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7" name="Date Placeholder 6"/>
          <p:cNvSpPr>
            <a:spLocks noGrp="1"/>
          </p:cNvSpPr>
          <p:nvPr>
            <p:ph type="dt" sz="half" idx="10"/>
          </p:nvPr>
        </p:nvSpPr>
        <p:spPr/>
        <p:txBody>
          <a:bodyPr/>
          <a:lstStyle/>
          <a:p>
            <a:fld id="{92A9673B-7D5A-0442-A8A0-684982478E43}" type="datetimeFigureOut">
              <a:rPr lang="en-US" smtClean="0"/>
              <a:pPr/>
              <a:t>8/10/14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C43FE7-1634-C045-B0C7-AE0C25445D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2A9673B-7D5A-0442-A8A0-684982478E43}" type="datetimeFigureOut">
              <a:rPr lang="en-US" smtClean="0"/>
              <a:pPr/>
              <a:t>8/10/14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C43FE7-1634-C045-B0C7-AE0C25445D9D}" type="slidenum">
              <a:rPr lang="en-US" smtClean="0"/>
              <a:pPr/>
              <a:t>‹#›</a:t>
            </a:fld>
            <a:endParaRPr lang="en-US"/>
          </a:p>
        </p:txBody>
      </p:sp>
      <p:sp>
        <p:nvSpPr>
          <p:cNvPr id="6" name="Title 5"/>
          <p:cNvSpPr>
            <a:spLocks noGrp="1"/>
          </p:cNvSpPr>
          <p:nvPr>
            <p:ph type="title"/>
          </p:nvPr>
        </p:nvSpPr>
        <p:spPr/>
        <p:txBody>
          <a:bodyPr rtlCol="0"/>
          <a:lstStyle/>
          <a:p>
            <a:r>
              <a:rPr kumimoji="0" lang="en-AU"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A9673B-7D5A-0442-A8A0-684982478E43}" type="datetimeFigureOut">
              <a:rPr lang="en-US" smtClean="0"/>
              <a:pPr/>
              <a:t>8/10/14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C43FE7-1634-C045-B0C7-AE0C25445D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AU"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AU"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2A9673B-7D5A-0442-A8A0-684982478E43}" type="datetimeFigureOut">
              <a:rPr lang="en-US" smtClean="0"/>
              <a:pPr/>
              <a:t>8/10/14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C43FE7-1634-C045-B0C7-AE0C25445D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AU"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92A9673B-7D5A-0442-A8A0-684982478E43}" type="datetimeFigureOut">
              <a:rPr lang="en-US" smtClean="0"/>
              <a:pPr/>
              <a:t>8/10/14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0C43FE7-1634-C045-B0C7-AE0C25445D9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AU"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AU"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AU" smtClean="0"/>
              <a:t>Click to edit Master text styles</a:t>
            </a:r>
          </a:p>
          <a:p>
            <a:pPr lvl="1" eaLnBrk="1" latinLnBrk="0" hangingPunct="1"/>
            <a:r>
              <a:rPr kumimoji="0" lang="en-AU" smtClean="0"/>
              <a:t>Second level</a:t>
            </a:r>
          </a:p>
          <a:p>
            <a:pPr lvl="2" eaLnBrk="1" latinLnBrk="0" hangingPunct="1"/>
            <a:r>
              <a:rPr kumimoji="0" lang="en-AU" smtClean="0"/>
              <a:t>Third level</a:t>
            </a:r>
          </a:p>
          <a:p>
            <a:pPr lvl="3" eaLnBrk="1" latinLnBrk="0" hangingPunct="1"/>
            <a:r>
              <a:rPr kumimoji="0" lang="en-AU" smtClean="0"/>
              <a:t>Fourth level</a:t>
            </a:r>
          </a:p>
          <a:p>
            <a:pPr lvl="4" eaLnBrk="1" latinLnBrk="0" hangingPunct="1"/>
            <a:r>
              <a:rPr kumimoji="0" lang="en-AU"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92A9673B-7D5A-0442-A8A0-684982478E43}" type="datetimeFigureOut">
              <a:rPr lang="en-US" smtClean="0"/>
              <a:pPr/>
              <a:t>8/10/14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60C43FE7-1634-C045-B0C7-AE0C25445D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video" Target="file://localhost/Users/SofiaKaragiorgas/Downloads/What%20causes%20high%20Cholesterol%3F%20Understanding%20Cholesterol%20Part%202.mp4" TargetMode="External"/><Relationship Id="rId2" Type="http://schemas.openxmlformats.org/officeDocument/2006/relationships/slideLayout" Target="../slideLayouts/slideLayout2.xml"/><Relationship Id="rId3"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2289175"/>
          </a:xfrm>
        </p:spPr>
        <p:txBody>
          <a:bodyPr>
            <a:noAutofit/>
          </a:bodyPr>
          <a:lstStyle/>
          <a:p>
            <a:pPr algn="ctr"/>
            <a:r>
              <a:rPr lang="en-US" sz="8000" b="0" dirty="0" smtClean="0">
                <a:solidFill>
                  <a:schemeClr val="tx1"/>
                </a:solidFill>
                <a:latin typeface="American Typewriter"/>
                <a:cs typeface="American Typewriter"/>
              </a:rPr>
              <a:t>Diet Related Disorders</a:t>
            </a:r>
            <a:endParaRPr lang="en-US" sz="8000" b="0" dirty="0">
              <a:solidFill>
                <a:schemeClr val="tx1"/>
              </a:solidFill>
              <a:latin typeface="American Typewriter"/>
              <a:cs typeface="American Typewrite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Factors that are considered risk factors for bowel cancer include:</a:t>
            </a:r>
          </a:p>
          <a:p>
            <a:pPr lvl="1"/>
            <a:r>
              <a:rPr lang="en-US" dirty="0" smtClean="0"/>
              <a:t>High intake of saturated fat</a:t>
            </a:r>
          </a:p>
          <a:p>
            <a:pPr lvl="1"/>
            <a:r>
              <a:rPr lang="en-US" dirty="0" smtClean="0"/>
              <a:t>High intake of salt</a:t>
            </a:r>
          </a:p>
          <a:p>
            <a:pPr lvl="1"/>
            <a:r>
              <a:rPr lang="en-US" dirty="0" smtClean="0"/>
              <a:t>Low intake of fibre</a:t>
            </a:r>
          </a:p>
          <a:p>
            <a:pPr lvl="1"/>
            <a:r>
              <a:rPr lang="en-US" dirty="0" smtClean="0"/>
              <a:t>Lack of physical activity.</a:t>
            </a:r>
          </a:p>
          <a:p>
            <a:r>
              <a:rPr lang="en-US" dirty="0" smtClean="0"/>
              <a:t>These factors can be prevented with changes to eating and physical activity behaviours.</a:t>
            </a:r>
          </a:p>
        </p:txBody>
      </p:sp>
      <p:sp>
        <p:nvSpPr>
          <p:cNvPr id="3" name="Title 2"/>
          <p:cNvSpPr>
            <a:spLocks noGrp="1"/>
          </p:cNvSpPr>
          <p:nvPr>
            <p:ph type="title"/>
          </p:nvPr>
        </p:nvSpPr>
        <p:spPr/>
        <p:txBody>
          <a:bodyPr/>
          <a:lstStyle/>
          <a:p>
            <a:pPr algn="ctr"/>
            <a:r>
              <a:rPr lang="en-US" b="0" u="sng" dirty="0" smtClean="0">
                <a:solidFill>
                  <a:srgbClr val="000000"/>
                </a:solidFill>
                <a:latin typeface="American Typewriter"/>
                <a:cs typeface="American Typewriter"/>
              </a:rPr>
              <a:t>Bowel Cancer (continued)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71600"/>
            <a:ext cx="4495800" cy="4919472"/>
          </a:xfrm>
        </p:spPr>
        <p:txBody>
          <a:bodyPr>
            <a:normAutofit fontScale="77500" lnSpcReduction="20000"/>
          </a:bodyPr>
          <a:lstStyle/>
          <a:p>
            <a:r>
              <a:rPr lang="en-US" dirty="0" smtClean="0"/>
              <a:t>Osteoporosis is a condition in which the loss of bone density mass results in brittle bones. </a:t>
            </a:r>
          </a:p>
          <a:p>
            <a:r>
              <a:rPr lang="en-US" dirty="0" smtClean="0"/>
              <a:t>This means that the bones become thinner, more porous and therefore more liable to break. </a:t>
            </a:r>
          </a:p>
          <a:p>
            <a:r>
              <a:rPr lang="en-US" dirty="0" smtClean="0"/>
              <a:t>Osteoporosis is linked to a lack of calcium. It is therefore important to build up bone density by consuming calcium-rich foods such as dairy products, during childhood, adolescence and early adulthood.</a:t>
            </a:r>
            <a:endParaRPr lang="en-US" dirty="0"/>
          </a:p>
        </p:txBody>
      </p:sp>
      <p:pic>
        <p:nvPicPr>
          <p:cNvPr id="6" name="Content Placeholder 5" descr="bones.jpg"/>
          <p:cNvPicPr>
            <a:picLocks noGrp="1" noChangeAspect="1"/>
          </p:cNvPicPr>
          <p:nvPr>
            <p:ph sz="half" idx="2"/>
          </p:nvPr>
        </p:nvPicPr>
        <p:blipFill>
          <a:blip r:embed="rId2"/>
          <a:srcRect t="-32462" b="-32462"/>
          <a:stretch>
            <a:fillRect/>
          </a:stretch>
        </p:blipFill>
        <p:spPr>
          <a:xfrm>
            <a:off x="4953000" y="1481328"/>
            <a:ext cx="4038600" cy="4525963"/>
          </a:xfrm>
        </p:spPr>
      </p:pic>
      <p:sp>
        <p:nvSpPr>
          <p:cNvPr id="2" name="Title 1"/>
          <p:cNvSpPr>
            <a:spLocks noGrp="1"/>
          </p:cNvSpPr>
          <p:nvPr>
            <p:ph type="title"/>
          </p:nvPr>
        </p:nvSpPr>
        <p:spPr/>
        <p:txBody>
          <a:bodyPr/>
          <a:lstStyle/>
          <a:p>
            <a:pPr algn="ctr"/>
            <a:r>
              <a:rPr lang="en-US" b="0" u="sng" dirty="0" smtClean="0">
                <a:solidFill>
                  <a:srgbClr val="000000"/>
                </a:solidFill>
                <a:latin typeface="American Typewriter"/>
                <a:cs typeface="American Typewriter"/>
              </a:rPr>
              <a:t>Osteoporosis </a:t>
            </a:r>
            <a:endParaRPr lang="en-US" b="0" u="sng" dirty="0">
              <a:solidFill>
                <a:srgbClr val="000000"/>
              </a:solidFill>
              <a:latin typeface="American Typewriter"/>
              <a:cs typeface="American Typewrite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Content Placeholder 4" descr="Screen Shot 2014-08-03 at 6.29.27 PM.png"/>
          <p:cNvPicPr>
            <a:picLocks noGrp="1" noChangeAspect="1"/>
          </p:cNvPicPr>
          <p:nvPr>
            <p:ph sz="half" idx="1"/>
          </p:nvPr>
        </p:nvPicPr>
        <p:blipFill>
          <a:blip r:embed="rId2"/>
          <a:srcRect t="-1410" b="-1410"/>
          <a:stretch>
            <a:fillRect/>
          </a:stretch>
        </p:blipFill>
        <p:spPr>
          <a:xfrm>
            <a:off x="2286000" y="914400"/>
            <a:ext cx="4876800" cy="5465314"/>
          </a:xfrm>
        </p:spPr>
      </p:pic>
      <p:sp>
        <p:nvSpPr>
          <p:cNvPr id="4" name="Title 3"/>
          <p:cNvSpPr>
            <a:spLocks noGrp="1"/>
          </p:cNvSpPr>
          <p:nvPr>
            <p:ph type="title"/>
          </p:nvPr>
        </p:nvSpPr>
        <p:spPr/>
        <p:txBody>
          <a:bodyPr/>
          <a:lstStyle/>
          <a:p>
            <a:pPr algn="ctr"/>
            <a:r>
              <a:rPr lang="en-US" b="0" u="sng" dirty="0" smtClean="0">
                <a:solidFill>
                  <a:srgbClr val="000000"/>
                </a:solidFill>
                <a:latin typeface="American Typewriter"/>
                <a:cs typeface="American Typewriter"/>
              </a:rPr>
              <a:t>Osteoporosis (continued)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199" y="1481328"/>
            <a:ext cx="4952999" cy="5148072"/>
          </a:xfrm>
        </p:spPr>
        <p:txBody>
          <a:bodyPr>
            <a:normAutofit fontScale="77500" lnSpcReduction="20000"/>
          </a:bodyPr>
          <a:lstStyle/>
          <a:p>
            <a:r>
              <a:rPr lang="en-US" dirty="0" smtClean="0"/>
              <a:t>Obesity is a very serious problem in Australia – approximately two-thirds of the adult population are overweight and 20% are classified as obese.</a:t>
            </a:r>
          </a:p>
          <a:p>
            <a:r>
              <a:rPr lang="en-US" dirty="0" smtClean="0"/>
              <a:t>Too much food and too little physical exercise result in an increase in weight.</a:t>
            </a:r>
          </a:p>
          <a:p>
            <a:r>
              <a:rPr lang="en-US" dirty="0" smtClean="0"/>
              <a:t>Obese people are those who are 20% or more above their recommended weight for height.</a:t>
            </a:r>
          </a:p>
          <a:p>
            <a:r>
              <a:rPr lang="en-US" dirty="0" smtClean="0"/>
              <a:t>People who are obese are also at a higher risk of developing other diet related disorders. </a:t>
            </a:r>
            <a:endParaRPr lang="en-US" dirty="0"/>
          </a:p>
        </p:txBody>
      </p:sp>
      <p:pic>
        <p:nvPicPr>
          <p:cNvPr id="5" name="Content Placeholder 4" descr="donut-burger.jpg"/>
          <p:cNvPicPr>
            <a:picLocks noGrp="1" noChangeAspect="1"/>
          </p:cNvPicPr>
          <p:nvPr>
            <p:ph sz="half" idx="2"/>
          </p:nvPr>
        </p:nvPicPr>
        <p:blipFill>
          <a:blip r:embed="rId2"/>
          <a:srcRect t="-34135" b="-34135"/>
          <a:stretch>
            <a:fillRect/>
          </a:stretch>
        </p:blipFill>
        <p:spPr>
          <a:xfrm>
            <a:off x="5410200" y="579437"/>
            <a:ext cx="3581400" cy="4525963"/>
          </a:xfrm>
        </p:spPr>
      </p:pic>
      <p:sp>
        <p:nvSpPr>
          <p:cNvPr id="2" name="Title 1"/>
          <p:cNvSpPr>
            <a:spLocks noGrp="1"/>
          </p:cNvSpPr>
          <p:nvPr>
            <p:ph type="title"/>
          </p:nvPr>
        </p:nvSpPr>
        <p:spPr>
          <a:xfrm>
            <a:off x="457200" y="228600"/>
            <a:ext cx="8229600" cy="1143000"/>
          </a:xfrm>
        </p:spPr>
        <p:txBody>
          <a:bodyPr/>
          <a:lstStyle/>
          <a:p>
            <a:pPr algn="ctr"/>
            <a:r>
              <a:rPr lang="en-US" b="0" u="sng" dirty="0" smtClean="0">
                <a:solidFill>
                  <a:srgbClr val="000000"/>
                </a:solidFill>
                <a:latin typeface="American Typewriter"/>
                <a:cs typeface="American Typewriter"/>
              </a:rPr>
              <a:t>Obesity</a:t>
            </a:r>
            <a:endParaRPr lang="en-US" b="0" u="sng" dirty="0">
              <a:solidFill>
                <a:srgbClr val="000000"/>
              </a:solidFill>
              <a:latin typeface="American Typewriter"/>
              <a:cs typeface="American Typewriter"/>
            </a:endParaRPr>
          </a:p>
        </p:txBody>
      </p:sp>
      <p:sp>
        <p:nvSpPr>
          <p:cNvPr id="6" name="TextBox 5"/>
          <p:cNvSpPr txBox="1"/>
          <p:nvPr/>
        </p:nvSpPr>
        <p:spPr>
          <a:xfrm>
            <a:off x="5410199" y="4126468"/>
            <a:ext cx="3581401" cy="1169551"/>
          </a:xfrm>
          <a:prstGeom prst="rect">
            <a:avLst/>
          </a:prstGeom>
          <a:noFill/>
        </p:spPr>
        <p:txBody>
          <a:bodyPr wrap="square" rtlCol="0">
            <a:spAutoFit/>
          </a:bodyPr>
          <a:lstStyle/>
          <a:p>
            <a:r>
              <a:rPr lang="en-US" sz="1400" dirty="0" smtClean="0">
                <a:solidFill>
                  <a:srgbClr val="000000"/>
                </a:solidFill>
              </a:rPr>
              <a:t>Brooklyn Burger Joint Brings Back The Donut Burger - The 100 percent Angus beef burger, topped with American cheese, bacon and a fried egg, is served on a glazed doughnut</a:t>
            </a:r>
            <a:endParaRPr lang="en-US" sz="1400" dirty="0">
              <a:solidFill>
                <a:srgbClr val="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52728"/>
            <a:ext cx="8229600" cy="5071872"/>
          </a:xfrm>
        </p:spPr>
        <p:txBody>
          <a:bodyPr>
            <a:normAutofit lnSpcReduction="10000"/>
          </a:bodyPr>
          <a:lstStyle/>
          <a:p>
            <a:r>
              <a:rPr lang="en-US" dirty="0" smtClean="0"/>
              <a:t>Diabetes occurs when the body cannot make proper use of the glucose in the blood. </a:t>
            </a:r>
          </a:p>
          <a:p>
            <a:r>
              <a:rPr lang="en-US" dirty="0" smtClean="0"/>
              <a:t>Type 2 diabetes accounts for 90% of all diabetes cases and is </a:t>
            </a:r>
            <a:r>
              <a:rPr lang="en-US" i="1" dirty="0" smtClean="0"/>
              <a:t>diet related</a:t>
            </a:r>
            <a:r>
              <a:rPr lang="en-US" dirty="0" smtClean="0"/>
              <a:t>.</a:t>
            </a:r>
          </a:p>
          <a:p>
            <a:r>
              <a:rPr lang="en-US" dirty="0" smtClean="0"/>
              <a:t>Insulin is manufactured by the body to move glucose into the cells. When the body resists the action of the insulin, the glucose cannot enter the body’s cells. </a:t>
            </a:r>
          </a:p>
          <a:p>
            <a:r>
              <a:rPr lang="en-US" dirty="0" smtClean="0"/>
              <a:t>This resistance occurs because of the increasing levels of fat in and around the cells, most often seen in overweight or obese people. </a:t>
            </a:r>
          </a:p>
          <a:p>
            <a:pPr>
              <a:buNone/>
            </a:pPr>
            <a:endParaRPr lang="en-US" i="1" dirty="0" smtClean="0">
              <a:solidFill>
                <a:schemeClr val="accent5">
                  <a:lumMod val="75000"/>
                </a:schemeClr>
              </a:solidFill>
            </a:endParaRPr>
          </a:p>
        </p:txBody>
      </p:sp>
      <p:sp>
        <p:nvSpPr>
          <p:cNvPr id="3" name="Title 2"/>
          <p:cNvSpPr>
            <a:spLocks noGrp="1"/>
          </p:cNvSpPr>
          <p:nvPr>
            <p:ph type="title"/>
          </p:nvPr>
        </p:nvSpPr>
        <p:spPr>
          <a:xfrm>
            <a:off x="457200" y="76200"/>
            <a:ext cx="8229600" cy="1143000"/>
          </a:xfrm>
        </p:spPr>
        <p:txBody>
          <a:bodyPr/>
          <a:lstStyle/>
          <a:p>
            <a:pPr algn="ctr"/>
            <a:r>
              <a:rPr lang="en-US" b="0" u="sng" dirty="0" smtClean="0">
                <a:solidFill>
                  <a:srgbClr val="000000"/>
                </a:solidFill>
                <a:latin typeface="American Typewriter"/>
                <a:cs typeface="American Typewriter"/>
              </a:rPr>
              <a:t>Type 2 Diabetes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the insulin cannot get the glucose into the cells, the body responds by producing more insulin. If this continues over a long period of time, type 2 diabetes may develop. </a:t>
            </a:r>
          </a:p>
          <a:p>
            <a:r>
              <a:rPr lang="en-US" dirty="0" smtClean="0"/>
              <a:t>In many cases, being overweight or obese results in high insulin levels and insulin resistance.</a:t>
            </a:r>
          </a:p>
          <a:p>
            <a:pPr algn="ctr"/>
            <a:endParaRPr lang="en-US" dirty="0" smtClean="0"/>
          </a:p>
          <a:p>
            <a:pPr algn="ctr">
              <a:buNone/>
            </a:pPr>
            <a:r>
              <a:rPr lang="en-US" b="1" i="1" dirty="0" smtClean="0"/>
              <a:t>What is the difference between type 1 and type 2 diabetes?</a:t>
            </a:r>
          </a:p>
          <a:p>
            <a:pPr>
              <a:buNone/>
            </a:pPr>
            <a:endParaRPr lang="en-US" dirty="0" smtClean="0"/>
          </a:p>
          <a:p>
            <a:endParaRPr lang="en-US" dirty="0"/>
          </a:p>
        </p:txBody>
      </p:sp>
      <p:sp>
        <p:nvSpPr>
          <p:cNvPr id="3" name="Title 2"/>
          <p:cNvSpPr>
            <a:spLocks noGrp="1"/>
          </p:cNvSpPr>
          <p:nvPr>
            <p:ph type="title"/>
          </p:nvPr>
        </p:nvSpPr>
        <p:spPr/>
        <p:txBody>
          <a:bodyPr/>
          <a:lstStyle/>
          <a:p>
            <a:pPr algn="ctr"/>
            <a:r>
              <a:rPr lang="en-US" b="0" u="sng" dirty="0" smtClean="0">
                <a:solidFill>
                  <a:srgbClr val="000000"/>
                </a:solidFill>
                <a:latin typeface="American Typewriter"/>
                <a:cs typeface="American Typewriter"/>
              </a:rPr>
              <a:t>Type 2 Diabetes (continued)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98637"/>
            <a:ext cx="4876800" cy="4525963"/>
          </a:xfrm>
        </p:spPr>
        <p:txBody>
          <a:bodyPr>
            <a:normAutofit fontScale="77500" lnSpcReduction="20000"/>
          </a:bodyPr>
          <a:lstStyle/>
          <a:p>
            <a:r>
              <a:rPr lang="en-US" dirty="0" smtClean="0"/>
              <a:t>Also known as high blood pressure</a:t>
            </a:r>
          </a:p>
          <a:p>
            <a:r>
              <a:rPr lang="en-US" dirty="0" smtClean="0"/>
              <a:t>Too much sodium in the diet is a major contributing factor.</a:t>
            </a:r>
          </a:p>
          <a:p>
            <a:r>
              <a:rPr lang="en-US" dirty="0" smtClean="0"/>
              <a:t>When there is too much sodium, the body retains water and the heart has to work harder to pump the blood under increased pressure.</a:t>
            </a:r>
          </a:p>
          <a:p>
            <a:r>
              <a:rPr lang="en-US" dirty="0" smtClean="0"/>
              <a:t>This means that blood circulation is less efficient, and the arteries become less elastic.</a:t>
            </a:r>
            <a:endParaRPr lang="en-US" dirty="0"/>
          </a:p>
        </p:txBody>
      </p:sp>
      <p:pic>
        <p:nvPicPr>
          <p:cNvPr id="5" name="Content Placeholder 4" descr="health-risks-of-high-sodium-intake_1.jpg"/>
          <p:cNvPicPr>
            <a:picLocks noGrp="1" noChangeAspect="1"/>
          </p:cNvPicPr>
          <p:nvPr>
            <p:ph sz="half" idx="2"/>
          </p:nvPr>
        </p:nvPicPr>
        <p:blipFill>
          <a:blip r:embed="rId2"/>
          <a:srcRect t="-34051" b="-34051"/>
          <a:stretch>
            <a:fillRect/>
          </a:stretch>
        </p:blipFill>
        <p:spPr>
          <a:xfrm>
            <a:off x="5486400" y="914400"/>
            <a:ext cx="3352800" cy="4525963"/>
          </a:xfrm>
        </p:spPr>
      </p:pic>
      <p:sp>
        <p:nvSpPr>
          <p:cNvPr id="2" name="Title 1"/>
          <p:cNvSpPr>
            <a:spLocks noGrp="1"/>
          </p:cNvSpPr>
          <p:nvPr>
            <p:ph type="title"/>
          </p:nvPr>
        </p:nvSpPr>
        <p:spPr/>
        <p:txBody>
          <a:bodyPr/>
          <a:lstStyle/>
          <a:p>
            <a:pPr algn="ctr"/>
            <a:r>
              <a:rPr lang="en-US" b="0" u="sng" dirty="0" smtClean="0">
                <a:solidFill>
                  <a:srgbClr val="000000"/>
                </a:solidFill>
                <a:latin typeface="American Typewriter"/>
                <a:cs typeface="American Typewriter"/>
              </a:rPr>
              <a:t>Hypertension</a:t>
            </a:r>
            <a:endParaRPr lang="en-US" b="0" u="sng" dirty="0">
              <a:solidFill>
                <a:srgbClr val="000000"/>
              </a:solidFill>
              <a:latin typeface="American Typewriter"/>
              <a:cs typeface="American Typewrite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Coronary heart disease kills one in three adult Australians and is the leading cause of death in Australia.</a:t>
            </a:r>
          </a:p>
          <a:p>
            <a:r>
              <a:rPr lang="en-US" dirty="0" smtClean="0"/>
              <a:t>It occurs when the arteries in the heart become clogged with fatty deposits that restrict the amount of blood that can be pumped through them – </a:t>
            </a:r>
            <a:r>
              <a:rPr lang="en-US" smtClean="0"/>
              <a:t>sometimes</a:t>
            </a:r>
            <a:r>
              <a:rPr lang="en-US" smtClean="0"/>
              <a:t> they </a:t>
            </a:r>
            <a:r>
              <a:rPr lang="en-US" dirty="0" smtClean="0"/>
              <a:t>even become totally blocked.</a:t>
            </a:r>
          </a:p>
          <a:p>
            <a:r>
              <a:rPr lang="en-US" dirty="0" smtClean="0"/>
              <a:t>This makes the heart work harder to pump blood around the body and places extra pressure on the heart. </a:t>
            </a:r>
            <a:endParaRPr lang="en-US" dirty="0"/>
          </a:p>
        </p:txBody>
      </p:sp>
      <p:sp>
        <p:nvSpPr>
          <p:cNvPr id="2" name="Title 1"/>
          <p:cNvSpPr>
            <a:spLocks noGrp="1"/>
          </p:cNvSpPr>
          <p:nvPr>
            <p:ph type="title"/>
          </p:nvPr>
        </p:nvSpPr>
        <p:spPr/>
        <p:txBody>
          <a:bodyPr/>
          <a:lstStyle/>
          <a:p>
            <a:pPr algn="ctr"/>
            <a:r>
              <a:rPr lang="en-US" b="0" u="sng" dirty="0" smtClean="0">
                <a:solidFill>
                  <a:srgbClr val="000000"/>
                </a:solidFill>
                <a:latin typeface="American Typewriter"/>
                <a:cs typeface="American Typewriter"/>
              </a:rPr>
              <a:t>Coronary Heart Disease</a:t>
            </a:r>
            <a:endParaRPr lang="en-US" b="0" u="sng" dirty="0">
              <a:solidFill>
                <a:srgbClr val="000000"/>
              </a:solidFill>
              <a:latin typeface="American Typewriter"/>
              <a:cs typeface="American Typewrite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What causes high Cholesterol? Understanding Cholesterol Part 2.mp4">
            <a:hlinkClick r:id="" action="ppaction://media"/>
          </p:cNvPr>
          <p:cNvPicPr/>
          <p:nvPr>
            <p:ph idx="1"/>
            <a:videoFile r:link="rId1"/>
          </p:nvPr>
        </p:nvPicPr>
        <p:blipFill>
          <a:blip r:embed="rId3"/>
          <a:stretch>
            <a:fillRect/>
          </a:stretch>
        </p:blipFill>
        <p:spPr>
          <a:xfrm>
            <a:off x="0" y="1788690"/>
            <a:ext cx="9144000" cy="5145510"/>
          </a:xfrm>
        </p:spPr>
      </p:pic>
      <p:sp>
        <p:nvSpPr>
          <p:cNvPr id="3" name="Title 2"/>
          <p:cNvSpPr>
            <a:spLocks noGrp="1"/>
          </p:cNvSpPr>
          <p:nvPr>
            <p:ph type="title"/>
          </p:nvPr>
        </p:nvSpPr>
        <p:spPr/>
        <p:txBody>
          <a:bodyPr/>
          <a:lstStyle/>
          <a:p>
            <a:pPr algn="ctr"/>
            <a:r>
              <a:rPr lang="en-US" b="0" u="sng" dirty="0" smtClean="0">
                <a:solidFill>
                  <a:srgbClr val="000000"/>
                </a:solidFill>
                <a:latin typeface="American Typewriter"/>
                <a:cs typeface="American Typewriter"/>
              </a:rPr>
              <a:t>High Cholesterol</a:t>
            </a:r>
            <a:endParaRPr lang="en-US"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Cholesterol is an important part of cell membranes and some hormones. </a:t>
            </a:r>
          </a:p>
          <a:p>
            <a:r>
              <a:rPr lang="en-US" dirty="0" smtClean="0"/>
              <a:t>It is also an essential substance for good health. </a:t>
            </a:r>
          </a:p>
          <a:p>
            <a:r>
              <a:rPr lang="en-US" dirty="0" smtClean="0"/>
              <a:t>We do not need to consume it as our body can make its own supplies. </a:t>
            </a:r>
          </a:p>
          <a:p>
            <a:r>
              <a:rPr lang="en-US" dirty="0" smtClean="0"/>
              <a:t>Problems arise therefore with cholesterol when people consume too much saturated fat.</a:t>
            </a:r>
          </a:p>
          <a:p>
            <a:r>
              <a:rPr lang="en-US" dirty="0" smtClean="0"/>
              <a:t>Clogged arteries make blood flow hard and enable blood clots to settle. </a:t>
            </a:r>
          </a:p>
        </p:txBody>
      </p:sp>
      <p:sp>
        <p:nvSpPr>
          <p:cNvPr id="2" name="Title 1"/>
          <p:cNvSpPr>
            <a:spLocks noGrp="1"/>
          </p:cNvSpPr>
          <p:nvPr>
            <p:ph type="title"/>
          </p:nvPr>
        </p:nvSpPr>
        <p:spPr/>
        <p:txBody>
          <a:bodyPr/>
          <a:lstStyle/>
          <a:p>
            <a:pPr algn="ctr"/>
            <a:r>
              <a:rPr lang="en-US" b="0" u="sng" dirty="0" smtClean="0">
                <a:solidFill>
                  <a:srgbClr val="000000"/>
                </a:solidFill>
                <a:latin typeface="American Typewriter"/>
                <a:cs typeface="American Typewriter"/>
              </a:rPr>
              <a:t>High Cholesterol</a:t>
            </a:r>
            <a:endParaRPr lang="en-US" b="0" u="sng" dirty="0">
              <a:solidFill>
                <a:srgbClr val="000000"/>
              </a:solidFill>
              <a:latin typeface="American Typewriter"/>
              <a:cs typeface="American Typewrite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525963"/>
          </a:xfrm>
        </p:spPr>
        <p:txBody>
          <a:bodyPr>
            <a:normAutofit lnSpcReduction="10000"/>
          </a:bodyPr>
          <a:lstStyle/>
          <a:p>
            <a:pPr algn="ctr">
              <a:buNone/>
            </a:pPr>
            <a:r>
              <a:rPr lang="en-US" dirty="0" smtClean="0"/>
              <a:t>The major causes of death in Australia are linked to diet and lifestyle. Some people consume a well-balanced diet while others do not.</a:t>
            </a:r>
          </a:p>
          <a:p>
            <a:pPr algn="ctr">
              <a:buNone/>
            </a:pPr>
            <a:endParaRPr lang="en-US" dirty="0" smtClean="0"/>
          </a:p>
          <a:p>
            <a:pPr algn="ctr">
              <a:buNone/>
            </a:pPr>
            <a:r>
              <a:rPr lang="en-US" dirty="0" smtClean="0"/>
              <a:t>Poor nutrition and an unhealthy lifestyle are related to many disorders.</a:t>
            </a:r>
          </a:p>
          <a:p>
            <a:pPr algn="ctr">
              <a:buNone/>
            </a:pPr>
            <a:endParaRPr lang="en-US" dirty="0" smtClean="0"/>
          </a:p>
          <a:p>
            <a:pPr algn="ctr">
              <a:buNone/>
            </a:pPr>
            <a:r>
              <a:rPr lang="en-US" dirty="0" smtClean="0"/>
              <a:t>Making the right food choices can significantly reduce the risk of developing diet-related disorders.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decrease blood cholesterol, one must decrease saturated fats in the diet. Oats, legumes and some fruits and vegetables, all high in soluble fibre, tend to increase the amount of cholesterol that is excreted from the body.</a:t>
            </a:r>
          </a:p>
          <a:p>
            <a:endParaRPr lang="en-US" dirty="0"/>
          </a:p>
        </p:txBody>
      </p:sp>
      <p:sp>
        <p:nvSpPr>
          <p:cNvPr id="3" name="Title 2"/>
          <p:cNvSpPr>
            <a:spLocks noGrp="1"/>
          </p:cNvSpPr>
          <p:nvPr>
            <p:ph type="title"/>
          </p:nvPr>
        </p:nvSpPr>
        <p:spPr/>
        <p:txBody>
          <a:bodyPr/>
          <a:lstStyle/>
          <a:p>
            <a:pPr algn="ctr"/>
            <a:r>
              <a:rPr lang="en-US" b="0" u="sng" dirty="0" smtClean="0">
                <a:solidFill>
                  <a:srgbClr val="000000"/>
                </a:solidFill>
                <a:latin typeface="American Typewriter"/>
                <a:cs typeface="American Typewriter"/>
              </a:rPr>
              <a:t>High Cholesterol (continued)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i="1" dirty="0" smtClean="0"/>
          </a:p>
          <a:p>
            <a:pPr algn="ctr">
              <a:buNone/>
            </a:pPr>
            <a:r>
              <a:rPr lang="en-US" i="1" dirty="0" smtClean="0"/>
              <a:t>Malnutrition</a:t>
            </a:r>
            <a:r>
              <a:rPr lang="en-US" dirty="0" smtClean="0"/>
              <a:t> refers to an imbalance of nutrients. It can result from either consuming too many nutrients (</a:t>
            </a:r>
            <a:r>
              <a:rPr lang="en-US" dirty="0" err="1" smtClean="0"/>
              <a:t>overnutrition</a:t>
            </a:r>
            <a:r>
              <a:rPr lang="en-US" dirty="0" smtClean="0"/>
              <a:t>) or not consuming enough nutrients (</a:t>
            </a:r>
            <a:r>
              <a:rPr lang="en-US" dirty="0" err="1" smtClean="0"/>
              <a:t>undernutrition</a:t>
            </a:r>
            <a:r>
              <a:rPr lang="en-US" dirty="0" smtClean="0"/>
              <a:t>). In both cases, the balance of nutrients is not correct. Not enough or too many nutrients can result in diet-related diseases</a:t>
            </a:r>
            <a:endParaRPr lang="en-US" dirty="0"/>
          </a:p>
        </p:txBody>
      </p:sp>
      <p:sp>
        <p:nvSpPr>
          <p:cNvPr id="3" name="Title 2"/>
          <p:cNvSpPr>
            <a:spLocks noGrp="1"/>
          </p:cNvSpPr>
          <p:nvPr>
            <p:ph type="title"/>
          </p:nvPr>
        </p:nvSpPr>
        <p:spPr/>
        <p:txBody>
          <a:bodyPr>
            <a:normAutofit fontScale="90000"/>
          </a:bodyPr>
          <a:lstStyle/>
          <a:p>
            <a:pPr algn="ctr"/>
            <a:r>
              <a:rPr lang="en-US" b="0" u="sng" dirty="0" smtClean="0">
                <a:solidFill>
                  <a:schemeClr val="tx1"/>
                </a:solidFill>
                <a:latin typeface="American Typewriter"/>
                <a:cs typeface="American Typewriter"/>
              </a:rPr>
              <a:t>What are diet related disorders?</a:t>
            </a:r>
            <a:endParaRPr lang="en-US" b="0" u="sng" dirty="0">
              <a:solidFill>
                <a:schemeClr val="tx1"/>
              </a:solidFill>
              <a:latin typeface="American Typewriter"/>
              <a:cs typeface="American Typewrite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Content Placeholder 4" descr="Screen Shot 2014-08-03 at 10.37.27 AM.png"/>
          <p:cNvPicPr>
            <a:picLocks noGrp="1" noChangeAspect="1"/>
          </p:cNvPicPr>
          <p:nvPr>
            <p:ph idx="1"/>
          </p:nvPr>
        </p:nvPicPr>
        <p:blipFill>
          <a:blip r:embed="rId2"/>
          <a:srcRect l="-319" r="-319"/>
          <a:stretch>
            <a:fillRect/>
          </a:stretch>
        </p:blipFill>
        <p:spPr>
          <a:xfrm>
            <a:off x="0" y="685800"/>
            <a:ext cx="9144640" cy="50292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Anaemia is a blood condition and is the most common deficiency disease in Australia, particularly in females.</a:t>
            </a:r>
          </a:p>
          <a:p>
            <a:r>
              <a:rPr lang="en-US" dirty="0" smtClean="0"/>
              <a:t>It is caused by a prolonged iron deficiency.</a:t>
            </a:r>
          </a:p>
          <a:p>
            <a:r>
              <a:rPr lang="en-US" dirty="0" smtClean="0"/>
              <a:t>Estimates suggest that around one in five menstruating women and half of pregnant women are anemic.</a:t>
            </a:r>
          </a:p>
          <a:p>
            <a:r>
              <a:rPr lang="en-US" dirty="0" smtClean="0"/>
              <a:t>Symptoms of anaemia include irritability, faintness and fatigue. This means that the body is not able to operate normally. </a:t>
            </a:r>
          </a:p>
          <a:p>
            <a:r>
              <a:rPr lang="en-US" dirty="0" smtClean="0"/>
              <a:t>The lack of iron is a common nutrient deficiency in many developed countries. </a:t>
            </a:r>
          </a:p>
        </p:txBody>
      </p:sp>
      <p:sp>
        <p:nvSpPr>
          <p:cNvPr id="2" name="Title 1"/>
          <p:cNvSpPr>
            <a:spLocks noGrp="1"/>
          </p:cNvSpPr>
          <p:nvPr>
            <p:ph type="title"/>
          </p:nvPr>
        </p:nvSpPr>
        <p:spPr/>
        <p:txBody>
          <a:bodyPr/>
          <a:lstStyle/>
          <a:p>
            <a:pPr algn="ctr"/>
            <a:r>
              <a:rPr lang="en-US" b="0" u="sng" dirty="0" smtClean="0">
                <a:solidFill>
                  <a:srgbClr val="000000"/>
                </a:solidFill>
                <a:latin typeface="American Typewriter"/>
                <a:cs typeface="American Typewriter"/>
              </a:rPr>
              <a:t>Anaemia</a:t>
            </a:r>
            <a:endParaRPr lang="en-US" b="0" u="sng" dirty="0">
              <a:solidFill>
                <a:srgbClr val="000000"/>
              </a:solidFill>
              <a:latin typeface="American Typewriter"/>
              <a:cs typeface="American Typewrite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Symptoms of iron deficiency include:</a:t>
            </a:r>
          </a:p>
          <a:p>
            <a:pPr lvl="1"/>
            <a:r>
              <a:rPr lang="en-US" dirty="0" smtClean="0"/>
              <a:t>Weakness</a:t>
            </a:r>
          </a:p>
          <a:p>
            <a:pPr lvl="1"/>
            <a:r>
              <a:rPr lang="en-US" dirty="0" smtClean="0"/>
              <a:t>Tiredness</a:t>
            </a:r>
          </a:p>
          <a:p>
            <a:pPr lvl="1"/>
            <a:r>
              <a:rPr lang="en-US" dirty="0" smtClean="0"/>
              <a:t>Decreased ability to maintain a constant body temperature</a:t>
            </a:r>
          </a:p>
          <a:p>
            <a:pPr lvl="1"/>
            <a:r>
              <a:rPr lang="en-US" dirty="0" smtClean="0"/>
              <a:t>Decreased ability to perform physical activity.</a:t>
            </a:r>
          </a:p>
          <a:p>
            <a:pPr>
              <a:buNone/>
            </a:pPr>
            <a:endParaRPr lang="en-US" dirty="0"/>
          </a:p>
        </p:txBody>
      </p:sp>
      <p:pic>
        <p:nvPicPr>
          <p:cNvPr id="5" name="Content Placeholder 4" descr="334947-23410-1.jpg"/>
          <p:cNvPicPr>
            <a:picLocks noGrp="1" noChangeAspect="1"/>
          </p:cNvPicPr>
          <p:nvPr>
            <p:ph sz="half" idx="2"/>
          </p:nvPr>
        </p:nvPicPr>
        <p:blipFill>
          <a:blip r:embed="rId2"/>
          <a:srcRect t="-20042" b="-20042"/>
          <a:stretch>
            <a:fillRect/>
          </a:stretch>
        </p:blipFill>
        <p:spPr/>
      </p:pic>
      <p:sp>
        <p:nvSpPr>
          <p:cNvPr id="3" name="Title 2"/>
          <p:cNvSpPr>
            <a:spLocks noGrp="1"/>
          </p:cNvSpPr>
          <p:nvPr>
            <p:ph type="title"/>
          </p:nvPr>
        </p:nvSpPr>
        <p:spPr/>
        <p:txBody>
          <a:bodyPr/>
          <a:lstStyle/>
          <a:p>
            <a:pPr algn="ctr"/>
            <a:r>
              <a:rPr lang="en-US" b="0" u="sng" dirty="0" smtClean="0">
                <a:solidFill>
                  <a:srgbClr val="000000"/>
                </a:solidFill>
                <a:latin typeface="American Typewriter"/>
                <a:cs typeface="American Typewriter"/>
              </a:rPr>
              <a:t>Anemia (continued)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Anorexia nervosa is a psychological condition in which a person refuses to eat sufficient food to maintain a minimum normal weight for age and height. It may also include exercising excessively.</a:t>
            </a:r>
          </a:p>
          <a:p>
            <a:r>
              <a:rPr lang="en-US" dirty="0" smtClean="0"/>
              <a:t>This has serious effects on many body systems and may result in death.</a:t>
            </a:r>
          </a:p>
          <a:p>
            <a:r>
              <a:rPr lang="en-US" dirty="0" smtClean="0"/>
              <a:t>This disorder occurs most often in young women, aged from the late teens to the mid twenties.</a:t>
            </a:r>
          </a:p>
          <a:p>
            <a:pPr algn="ctr">
              <a:buNone/>
            </a:pPr>
            <a:endParaRPr lang="en-US" dirty="0" smtClean="0"/>
          </a:p>
          <a:p>
            <a:pPr algn="ctr">
              <a:buNone/>
            </a:pPr>
            <a:r>
              <a:rPr lang="en-US" dirty="0" smtClean="0"/>
              <a:t>- </a:t>
            </a:r>
            <a:r>
              <a:rPr lang="en-US" i="1" dirty="0" smtClean="0"/>
              <a:t>Can you think of any positive body image campaigns? </a:t>
            </a:r>
            <a:endParaRPr lang="en-US" dirty="0" smtClean="0"/>
          </a:p>
        </p:txBody>
      </p:sp>
      <p:sp>
        <p:nvSpPr>
          <p:cNvPr id="2" name="Title 1"/>
          <p:cNvSpPr>
            <a:spLocks noGrp="1"/>
          </p:cNvSpPr>
          <p:nvPr>
            <p:ph type="title"/>
          </p:nvPr>
        </p:nvSpPr>
        <p:spPr/>
        <p:txBody>
          <a:bodyPr/>
          <a:lstStyle/>
          <a:p>
            <a:pPr algn="ctr"/>
            <a:r>
              <a:rPr lang="en-US" b="0" u="sng" dirty="0" smtClean="0">
                <a:solidFill>
                  <a:srgbClr val="000000"/>
                </a:solidFill>
                <a:latin typeface="American Typewriter"/>
                <a:cs typeface="American Typewriter"/>
              </a:rPr>
              <a:t>Anorexia Nervosa</a:t>
            </a:r>
            <a:endParaRPr lang="en-US" b="0" u="sng" dirty="0">
              <a:solidFill>
                <a:srgbClr val="000000"/>
              </a:solidFill>
              <a:latin typeface="American Typewriter"/>
              <a:cs typeface="American Typewrite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Bulimia is an eating disorder marked by cycles of binge eating of excessive quantities of food, followed by purging through vomiting or use of laxatives.</a:t>
            </a:r>
          </a:p>
          <a:p>
            <a:r>
              <a:rPr lang="en-US" dirty="0" smtClean="0"/>
              <a:t>The purging can seriously damage health.</a:t>
            </a:r>
          </a:p>
          <a:p>
            <a:r>
              <a:rPr lang="en-US" dirty="0" smtClean="0"/>
              <a:t>Unlike anorexia, a person with bulimia is rarely underweight. </a:t>
            </a:r>
            <a:endParaRPr lang="en-US" dirty="0"/>
          </a:p>
        </p:txBody>
      </p:sp>
      <p:sp>
        <p:nvSpPr>
          <p:cNvPr id="2" name="Title 1"/>
          <p:cNvSpPr>
            <a:spLocks noGrp="1"/>
          </p:cNvSpPr>
          <p:nvPr>
            <p:ph type="title"/>
          </p:nvPr>
        </p:nvSpPr>
        <p:spPr/>
        <p:txBody>
          <a:bodyPr/>
          <a:lstStyle/>
          <a:p>
            <a:pPr algn="ctr"/>
            <a:r>
              <a:rPr lang="en-US" b="0" u="sng" dirty="0" smtClean="0">
                <a:solidFill>
                  <a:srgbClr val="000000"/>
                </a:solidFill>
                <a:latin typeface="American Typewriter"/>
                <a:cs typeface="American Typewriter"/>
              </a:rPr>
              <a:t>Bulimia</a:t>
            </a:r>
            <a:endParaRPr lang="en-US" b="0" u="sng" dirty="0">
              <a:solidFill>
                <a:srgbClr val="000000"/>
              </a:solidFill>
              <a:latin typeface="American Typewriter"/>
              <a:cs typeface="American Typewrite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The bowel in the body includes the small bowel, colon and rectum, and consists of the long tube that absorbs water and nutrients from food and processes waste products into </a:t>
            </a:r>
            <a:r>
              <a:rPr lang="en-US" dirty="0" err="1" smtClean="0"/>
              <a:t>faeces</a:t>
            </a:r>
            <a:r>
              <a:rPr lang="en-US" dirty="0" smtClean="0"/>
              <a:t>. </a:t>
            </a:r>
          </a:p>
          <a:p>
            <a:r>
              <a:rPr lang="en-US" dirty="0" smtClean="0"/>
              <a:t>Bowel (or colorectal) cancer usually begins in the lining of the colon or rectum. If left untreated, the cancer will spread into the wall of the bowel, then possibly the liver and lungs.</a:t>
            </a:r>
          </a:p>
          <a:p>
            <a:r>
              <a:rPr lang="en-US" dirty="0" smtClean="0"/>
              <a:t>Bowel cancer is a common illness in Australia, with over 12 500 people being diagnosed every year. </a:t>
            </a:r>
          </a:p>
        </p:txBody>
      </p:sp>
      <p:sp>
        <p:nvSpPr>
          <p:cNvPr id="3" name="Title 2"/>
          <p:cNvSpPr>
            <a:spLocks noGrp="1"/>
          </p:cNvSpPr>
          <p:nvPr>
            <p:ph type="title"/>
          </p:nvPr>
        </p:nvSpPr>
        <p:spPr/>
        <p:txBody>
          <a:bodyPr/>
          <a:lstStyle/>
          <a:p>
            <a:pPr algn="ctr"/>
            <a:r>
              <a:rPr lang="en-US" b="0" u="sng" dirty="0" smtClean="0">
                <a:solidFill>
                  <a:srgbClr val="000000"/>
                </a:solidFill>
                <a:latin typeface="American Typewriter"/>
                <a:cs typeface="American Typewriter"/>
              </a:rPr>
              <a:t>Bowel Cancer</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491</TotalTime>
  <Words>1094</Words>
  <Application>Microsoft Macintosh PowerPoint</Application>
  <PresentationFormat>On-screen Show (4:3)</PresentationFormat>
  <Paragraphs>81</Paragraphs>
  <Slides>20</Slides>
  <Notes>0</Notes>
  <HiddenSlides>0</HiddenSlides>
  <MMClips>1</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Concourse</vt:lpstr>
      <vt:lpstr>Diet Related Disorders</vt:lpstr>
      <vt:lpstr>Slide 2</vt:lpstr>
      <vt:lpstr>What are diet related disorders?</vt:lpstr>
      <vt:lpstr>Slide 4</vt:lpstr>
      <vt:lpstr>Anaemia</vt:lpstr>
      <vt:lpstr>Anemia (continued)</vt:lpstr>
      <vt:lpstr>Anorexia Nervosa</vt:lpstr>
      <vt:lpstr>Bulimia</vt:lpstr>
      <vt:lpstr>Bowel Cancer</vt:lpstr>
      <vt:lpstr>Bowel Cancer (continued)</vt:lpstr>
      <vt:lpstr>Osteoporosis </vt:lpstr>
      <vt:lpstr>Osteoporosis (continued)</vt:lpstr>
      <vt:lpstr>Obesity</vt:lpstr>
      <vt:lpstr>Type 2 Diabetes</vt:lpstr>
      <vt:lpstr>Type 2 Diabetes (continued)</vt:lpstr>
      <vt:lpstr>Hypertension</vt:lpstr>
      <vt:lpstr>Coronary Heart Disease</vt:lpstr>
      <vt:lpstr>High Cholesterol</vt:lpstr>
      <vt:lpstr>High Cholesterol</vt:lpstr>
      <vt:lpstr>High Cholesterol (continued)</vt:lpstr>
    </vt:vector>
  </TitlesOfParts>
  <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Diet Related Disorders</dc:title>
  <dc:creator>Sofia Karagiorgas</dc:creator>
  <cp:lastModifiedBy>Sofia Karagiorgas</cp:lastModifiedBy>
  <cp:revision>26</cp:revision>
  <dcterms:created xsi:type="dcterms:W3CDTF">2014-08-10T02:44:16Z</dcterms:created>
  <dcterms:modified xsi:type="dcterms:W3CDTF">2014-08-10T02:45:03Z</dcterms:modified>
</cp:coreProperties>
</file>